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76" r:id="rId4"/>
    <p:sldId id="269" r:id="rId5"/>
    <p:sldId id="270" r:id="rId6"/>
    <p:sldId id="271" r:id="rId7"/>
    <p:sldId id="272" r:id="rId8"/>
    <p:sldId id="273" r:id="rId9"/>
    <p:sldId id="274" r:id="rId10"/>
    <p:sldId id="257" r:id="rId11"/>
    <p:sldId id="261" r:id="rId12"/>
    <p:sldId id="258" r:id="rId13"/>
    <p:sldId id="259" r:id="rId14"/>
    <p:sldId id="262" r:id="rId15"/>
    <p:sldId id="265" r:id="rId16"/>
    <p:sldId id="264" r:id="rId17"/>
    <p:sldId id="263" r:id="rId18"/>
    <p:sldId id="266" r:id="rId19"/>
    <p:sldId id="260"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72"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5EBF0-41FD-49DD-B8F1-B33C460FA817}"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176617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5EBF0-41FD-49DD-B8F1-B33C460FA817}"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18677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5EBF0-41FD-49DD-B8F1-B33C460FA817}"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117785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5EBF0-41FD-49DD-B8F1-B33C460FA817}"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367315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5EBF0-41FD-49DD-B8F1-B33C460FA817}"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11544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5EBF0-41FD-49DD-B8F1-B33C460FA817}"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399979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5EBF0-41FD-49DD-B8F1-B33C460FA817}" type="datetimeFigureOut">
              <a:rPr lang="en-US" smtClean="0"/>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86279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5EBF0-41FD-49DD-B8F1-B33C460FA817}" type="datetimeFigureOut">
              <a:rPr lang="en-US" smtClean="0"/>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108309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5EBF0-41FD-49DD-B8F1-B33C460FA817}" type="datetimeFigureOut">
              <a:rPr lang="en-US" smtClean="0"/>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294658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5EBF0-41FD-49DD-B8F1-B33C460FA817}"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25310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5EBF0-41FD-49DD-B8F1-B33C460FA817}"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B593A-5A8A-4F62-9B16-51BB29910A5A}" type="slidenum">
              <a:rPr lang="en-US" smtClean="0"/>
              <a:t>‹#›</a:t>
            </a:fld>
            <a:endParaRPr lang="en-US"/>
          </a:p>
        </p:txBody>
      </p:sp>
    </p:spTree>
    <p:extLst>
      <p:ext uri="{BB962C8B-B14F-4D97-AF65-F5344CB8AC3E}">
        <p14:creationId xmlns:p14="http://schemas.microsoft.com/office/powerpoint/2010/main" val="232341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5EBF0-41FD-49DD-B8F1-B33C460FA817}" type="datetimeFigureOut">
              <a:rPr lang="en-US" smtClean="0"/>
              <a:t>5/1/2017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B593A-5A8A-4F62-9B16-51BB29910A5A}" type="slidenum">
              <a:rPr lang="en-US" smtClean="0"/>
              <a:t>‹#›</a:t>
            </a:fld>
            <a:endParaRPr lang="en-US"/>
          </a:p>
        </p:txBody>
      </p:sp>
    </p:spTree>
    <p:extLst>
      <p:ext uri="{BB962C8B-B14F-4D97-AF65-F5344CB8AC3E}">
        <p14:creationId xmlns:p14="http://schemas.microsoft.com/office/powerpoint/2010/main" val="148289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1lmXnQldMY" TargetMode="External"/><Relationship Id="rId2" Type="http://schemas.openxmlformats.org/officeDocument/2006/relationships/hyperlink" Target="https://www.youtube.com/watch?v=hh6ZlASRQd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GtAl9zJ3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eodora.com/wfb/wfb2000/definitions.html#languages" TargetMode="External"/><Relationship Id="rId2" Type="http://schemas.openxmlformats.org/officeDocument/2006/relationships/hyperlink" Target="http://www.theodora.com/wfb/wfb2000/definitions.html#ethnic_groups" TargetMode="External"/><Relationship Id="rId1" Type="http://schemas.openxmlformats.org/officeDocument/2006/relationships/slideLayout" Target="../slideLayouts/slideLayout7.xml"/><Relationship Id="rId4" Type="http://schemas.openxmlformats.org/officeDocument/2006/relationships/hyperlink" Target="http://www.theodora.com/wfb/wfb2000/definitions.html#relig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Thailand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10292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1975"/>
          </a:xfrm>
        </p:spPr>
        <p:txBody>
          <a:bodyPr>
            <a:normAutofit/>
          </a:bodyPr>
          <a:lstStyle/>
          <a:p>
            <a:pPr algn="ctr"/>
            <a:r>
              <a:rPr lang="en-US" sz="2400" b="1" dirty="0" smtClean="0"/>
              <a:t>On Map </a:t>
            </a:r>
            <a:endParaRPr lang="en-US" sz="2400" b="1" dirty="0"/>
          </a:p>
        </p:txBody>
      </p:sp>
      <p:pic>
        <p:nvPicPr>
          <p:cNvPr id="1026" name="Picture 2" descr="https://www.cia.gov/library/publications/the-world-factbook/graphics/maps/bm-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7330" y="1181102"/>
            <a:ext cx="2903070" cy="5545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ia.gov/library/publications/the-world-factbook/graphics/locator/eas/bm_large_locat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81101"/>
            <a:ext cx="5562600" cy="54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97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Groups, Religions and Regions</a:t>
            </a:r>
            <a:endParaRPr lang="en-US" dirty="0"/>
          </a:p>
        </p:txBody>
      </p:sp>
      <p:sp>
        <p:nvSpPr>
          <p:cNvPr id="3" name="Content Placeholder 2"/>
          <p:cNvSpPr>
            <a:spLocks noGrp="1"/>
          </p:cNvSpPr>
          <p:nvPr>
            <p:ph idx="1"/>
          </p:nvPr>
        </p:nvSpPr>
        <p:spPr>
          <a:xfrm>
            <a:off x="838200" y="1422400"/>
            <a:ext cx="10515600" cy="4754563"/>
          </a:xfrm>
        </p:spPr>
        <p:txBody>
          <a:bodyPr>
            <a:normAutofit/>
          </a:bodyPr>
          <a:lstStyle/>
          <a:p>
            <a:r>
              <a:rPr lang="en-US" dirty="0"/>
              <a:t>Burman 68%, Shan 9%, Karen 7%, Rakhine 4%, Chinese 3%, Indian 2%, Mon 2%, </a:t>
            </a:r>
            <a:r>
              <a:rPr lang="en-US" dirty="0" smtClean="0"/>
              <a:t>other </a:t>
            </a:r>
            <a:r>
              <a:rPr lang="en-US" dirty="0"/>
              <a:t>5</a:t>
            </a:r>
            <a:r>
              <a:rPr lang="en-US" dirty="0" smtClean="0"/>
              <a:t>% (</a:t>
            </a:r>
            <a:r>
              <a:rPr lang="en-US" dirty="0" err="1" smtClean="0"/>
              <a:t>Rohingya</a:t>
            </a:r>
            <a:r>
              <a:rPr lang="en-US" dirty="0" smtClean="0"/>
              <a:t>)</a:t>
            </a:r>
          </a:p>
          <a:p>
            <a:r>
              <a:rPr lang="en-US" dirty="0"/>
              <a:t>Buddhist 87.9%, Christian 6.2%, Muslim 4.3%, Animist 0.8%, Hindu </a:t>
            </a:r>
            <a:r>
              <a:rPr lang="en-US" dirty="0" smtClean="0"/>
              <a:t>0.5</a:t>
            </a:r>
            <a:r>
              <a:rPr lang="en-US" dirty="0"/>
              <a:t>%, other 0.2%, none 0.1</a:t>
            </a:r>
            <a:r>
              <a:rPr lang="en-US" dirty="0" smtClean="0"/>
              <a:t>%</a:t>
            </a:r>
          </a:p>
          <a:p>
            <a:pPr fontAlgn="ctr"/>
            <a:r>
              <a:rPr lang="en-US" dirty="0"/>
              <a:t>7 regions (</a:t>
            </a:r>
            <a:r>
              <a:rPr lang="en-US" dirty="0" err="1"/>
              <a:t>taing-myar</a:t>
            </a:r>
            <a:r>
              <a:rPr lang="en-US" dirty="0"/>
              <a:t>, singular - </a:t>
            </a:r>
            <a:r>
              <a:rPr lang="en-US" dirty="0" err="1"/>
              <a:t>taing</a:t>
            </a:r>
            <a:r>
              <a:rPr lang="en-US" dirty="0"/>
              <a:t>), 7 states (</a:t>
            </a:r>
            <a:r>
              <a:rPr lang="en-US" dirty="0" err="1"/>
              <a:t>pyi</a:t>
            </a:r>
            <a:r>
              <a:rPr lang="en-US" dirty="0"/>
              <a:t> ne-</a:t>
            </a:r>
            <a:r>
              <a:rPr lang="en-US" dirty="0" err="1"/>
              <a:t>myar</a:t>
            </a:r>
            <a:r>
              <a:rPr lang="en-US" dirty="0"/>
              <a:t>, singular - </a:t>
            </a:r>
            <a:r>
              <a:rPr lang="en-US" dirty="0" err="1"/>
              <a:t>pyi</a:t>
            </a:r>
            <a:r>
              <a:rPr lang="en-US" dirty="0"/>
              <a:t> ne), 1 union territory</a:t>
            </a:r>
          </a:p>
          <a:p>
            <a:pPr marL="514350" indent="-514350">
              <a:buFont typeface="+mj-lt"/>
              <a:buAutoNum type="arabicPeriod"/>
            </a:pPr>
            <a:r>
              <a:rPr lang="en-US" b="1" dirty="0"/>
              <a:t>regions: </a:t>
            </a:r>
            <a:r>
              <a:rPr lang="en-US" dirty="0" err="1"/>
              <a:t>Ayeyawady</a:t>
            </a:r>
            <a:r>
              <a:rPr lang="en-US" dirty="0"/>
              <a:t> (Irrawaddy), </a:t>
            </a:r>
            <a:r>
              <a:rPr lang="en-US" dirty="0" err="1"/>
              <a:t>Bago</a:t>
            </a:r>
            <a:r>
              <a:rPr lang="en-US" dirty="0"/>
              <a:t>, Magway, Mandalay, </a:t>
            </a:r>
            <a:r>
              <a:rPr lang="en-US" dirty="0" err="1"/>
              <a:t>Sagaing</a:t>
            </a:r>
            <a:r>
              <a:rPr lang="en-US" dirty="0"/>
              <a:t>, </a:t>
            </a:r>
            <a:r>
              <a:rPr lang="en-US" dirty="0" err="1"/>
              <a:t>Taninthayi</a:t>
            </a:r>
            <a:r>
              <a:rPr lang="en-US" dirty="0"/>
              <a:t>, Yangon (Rangoon)</a:t>
            </a:r>
          </a:p>
          <a:p>
            <a:pPr marL="514350" indent="-514350">
              <a:buFont typeface="+mj-lt"/>
              <a:buAutoNum type="arabicPeriod"/>
            </a:pPr>
            <a:r>
              <a:rPr lang="en-US" b="1" dirty="0"/>
              <a:t>states: </a:t>
            </a:r>
            <a:r>
              <a:rPr lang="en-US" dirty="0"/>
              <a:t>Chin, Kachin, </a:t>
            </a:r>
            <a:r>
              <a:rPr lang="en-US" dirty="0" err="1"/>
              <a:t>Kayah</a:t>
            </a:r>
            <a:r>
              <a:rPr lang="en-US" dirty="0"/>
              <a:t>, </a:t>
            </a:r>
            <a:r>
              <a:rPr lang="en-US" dirty="0" err="1"/>
              <a:t>Kayin</a:t>
            </a:r>
            <a:r>
              <a:rPr lang="en-US" dirty="0"/>
              <a:t>, Mon, Rakhine (</a:t>
            </a:r>
            <a:r>
              <a:rPr lang="en-US" dirty="0" err="1"/>
              <a:t>Arakan</a:t>
            </a:r>
            <a:r>
              <a:rPr lang="en-US" dirty="0"/>
              <a:t>), Shan</a:t>
            </a:r>
          </a:p>
          <a:p>
            <a:pPr marL="514350" indent="-514350">
              <a:buFont typeface="+mj-lt"/>
              <a:buAutoNum type="arabicPeriod"/>
            </a:pPr>
            <a:r>
              <a:rPr lang="en-US" b="1" dirty="0"/>
              <a:t>union territory: </a:t>
            </a:r>
            <a:r>
              <a:rPr lang="en-US" dirty="0"/>
              <a:t>Nay </a:t>
            </a:r>
            <a:r>
              <a:rPr lang="en-US" dirty="0" err="1"/>
              <a:t>Pyi</a:t>
            </a:r>
            <a:r>
              <a:rPr lang="en-US" dirty="0"/>
              <a:t> Taw</a:t>
            </a:r>
          </a:p>
          <a:p>
            <a:endParaRPr lang="en-US" dirty="0"/>
          </a:p>
        </p:txBody>
      </p:sp>
    </p:spTree>
    <p:extLst>
      <p:ext uri="{BB962C8B-B14F-4D97-AF65-F5344CB8AC3E}">
        <p14:creationId xmlns:p14="http://schemas.microsoft.com/office/powerpoint/2010/main" val="1582404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500"/>
            <a:ext cx="10515600" cy="673100"/>
          </a:xfrm>
        </p:spPr>
        <p:txBody>
          <a:bodyPr>
            <a:normAutofit fontScale="90000"/>
          </a:bodyPr>
          <a:lstStyle/>
          <a:p>
            <a:r>
              <a:rPr lang="en-US" sz="2800" b="1" dirty="0"/>
              <a:t>Chronology: Burma (Myanmar)</a:t>
            </a:r>
            <a:r>
              <a:rPr lang="en-US" sz="2800" dirty="0"/>
              <a:t/>
            </a:r>
            <a:br>
              <a:rPr lang="en-US" sz="2800" dirty="0"/>
            </a:br>
            <a:endParaRPr lang="en-US" sz="2800" dirty="0"/>
          </a:p>
        </p:txBody>
      </p:sp>
      <p:sp>
        <p:nvSpPr>
          <p:cNvPr id="3" name="Content Placeholder 2"/>
          <p:cNvSpPr>
            <a:spLocks noGrp="1"/>
          </p:cNvSpPr>
          <p:nvPr>
            <p:ph idx="1"/>
          </p:nvPr>
        </p:nvSpPr>
        <p:spPr>
          <a:xfrm>
            <a:off x="838200" y="990600"/>
            <a:ext cx="10515600" cy="5186363"/>
          </a:xfrm>
        </p:spPr>
        <p:txBody>
          <a:bodyPr>
            <a:normAutofit fontScale="62500" lnSpcReduction="20000"/>
          </a:bodyPr>
          <a:lstStyle/>
          <a:p>
            <a:r>
              <a:rPr lang="en-US" dirty="0" smtClean="0"/>
              <a:t>From time Immemorial through the 19th century: Various ethnic Burmese and ethnic minority city-states or kingdoms occupied the present borders. </a:t>
            </a:r>
          </a:p>
          <a:p>
            <a:r>
              <a:rPr lang="en-US" dirty="0" smtClean="0"/>
              <a:t>1824-1886: Over a period of 62 years, Britain conquered Burma and incorporated the country into its Indian Empire. </a:t>
            </a:r>
          </a:p>
          <a:p>
            <a:r>
              <a:rPr lang="en-US" dirty="0" smtClean="0"/>
              <a:t>Until 1937: Burma was administered as a province of India and became a separate, self-governing colony; </a:t>
            </a:r>
          </a:p>
          <a:p>
            <a:r>
              <a:rPr lang="en-US" dirty="0" smtClean="0"/>
              <a:t>1948, Burma attained independence from the British Commonwealth.  Parliamentary Government under U Nu: </a:t>
            </a:r>
            <a:r>
              <a:rPr lang="en-US" dirty="0" err="1" smtClean="0"/>
              <a:t>Pyidawtha</a:t>
            </a:r>
            <a:r>
              <a:rPr lang="en-US" dirty="0" smtClean="0"/>
              <a:t>, Buddhist utopia. The Time of Troubles (1948-58).</a:t>
            </a:r>
          </a:p>
          <a:p>
            <a:r>
              <a:rPr lang="en-US" dirty="0" smtClean="0"/>
              <a:t>1958: The </a:t>
            </a:r>
            <a:r>
              <a:rPr lang="en-US" dirty="0" err="1" smtClean="0"/>
              <a:t>Tatmadaw</a:t>
            </a:r>
            <a:r>
              <a:rPr lang="en-US" dirty="0" smtClean="0"/>
              <a:t> and General Ne Win’s “constitutional coup”. </a:t>
            </a:r>
          </a:p>
          <a:p>
            <a:r>
              <a:rPr lang="en-US" dirty="0" smtClean="0"/>
              <a:t>From 1962 to 1988: After military coup in 1962 Gen. NE WIN dominated the government, first as military ruler, then as self-appointed president (1971), and later as political kingpin (1981). “Burmese Way of Socialism.”</a:t>
            </a:r>
          </a:p>
          <a:p>
            <a:r>
              <a:rPr lang="en-US" dirty="0" smtClean="0"/>
              <a:t>In 1988: Monetary change. “8888 Uprising” and crackdown. NE WIN resigned from the head of BSPP (Burmese Socialist Program Party), but within months the military crushed student-led protests and took power.</a:t>
            </a:r>
          </a:p>
          <a:p>
            <a:r>
              <a:rPr lang="en-US" dirty="0" smtClean="0"/>
              <a:t>September 1988: General Saw </a:t>
            </a:r>
            <a:r>
              <a:rPr lang="en-US" dirty="0" err="1" smtClean="0"/>
              <a:t>Maung</a:t>
            </a:r>
            <a:r>
              <a:rPr lang="en-US" dirty="0" smtClean="0"/>
              <a:t>, State Law and Order Restoration Council (SLORC). In 1997, SLORC was renamed as “State Peace and Development Council” (SPDC).</a:t>
            </a:r>
          </a:p>
          <a:p>
            <a:r>
              <a:rPr lang="en-US" dirty="0" smtClean="0"/>
              <a:t>In 1990: Multiparty legislative elections resulted in the main opposition party - the National League for Democracy (NLD) - winning a landslide victory. </a:t>
            </a:r>
          </a:p>
          <a:p>
            <a:r>
              <a:rPr lang="en-US" dirty="0" smtClean="0"/>
              <a:t>Instead of handing over power, the junta placed NLD leader (and Nobel Peace Prize recipient) AUNG SAN SUU KYI under house arrest from 1989 to 1995, 2000 to 2002, and from May 2003 to November 2010. </a:t>
            </a:r>
          </a:p>
          <a:p>
            <a:endParaRPr lang="en-US" dirty="0"/>
          </a:p>
        </p:txBody>
      </p:sp>
    </p:spTree>
    <p:extLst>
      <p:ext uri="{BB962C8B-B14F-4D97-AF65-F5344CB8AC3E}">
        <p14:creationId xmlns:p14="http://schemas.microsoft.com/office/powerpoint/2010/main" val="1560265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0" y="270451"/>
            <a:ext cx="11214100" cy="6463308"/>
          </a:xfrm>
          <a:prstGeom prst="rect">
            <a:avLst/>
          </a:prstGeom>
        </p:spPr>
        <p:txBody>
          <a:bodyPr wrap="square">
            <a:spAutoFit/>
          </a:bodyPr>
          <a:lstStyle/>
          <a:p>
            <a:pPr marL="285750" indent="-285750">
              <a:buFont typeface="Arial" panose="020B0604020202020204" pitchFamily="34" charset="0"/>
              <a:buChar char="•"/>
            </a:pPr>
            <a:r>
              <a:rPr lang="en-US" dirty="0" smtClean="0"/>
              <a:t>In late September 2007, the ruling junta brutally suppressed protests over increased fuel prices led by prodemocracy activists and Buddhist monks, killing at least 13 people and arresting thousands for participating in the demonstrations. The “Saffron Revolution”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 early May 2008, Burma was struck by Cyclone </a:t>
            </a:r>
            <a:r>
              <a:rPr lang="en-US" dirty="0" err="1" smtClean="0"/>
              <a:t>Nargis</a:t>
            </a:r>
            <a:r>
              <a:rPr lang="en-US" dirty="0" smtClean="0"/>
              <a:t>, which left over 138,000 dead and tens of thousands injured and homeless. Despite this tragedy, the junta proceeded with its May constitutional referendum, the first vote in Burma since 1990.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 November 2010: Legislative elections held, which the NLD boycotted and were considered flawed by many in the international community, saw the ruling Union Solidarity and Development Party garner over 75% of the seats.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 January 2011: The national legislature convened and selected former Prime Minister THEIN SEIN as president. The “Disciplining-flourishing Democracy”.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 April 2012: AUNG SAN SUU KYI was elected to the national legislature and became chair of the Committee for Rule of Law and Tranquility.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 November 2015: In a flawed but largely credible national legislative election featuring more than 90 political parties, the NLD again won a landslide victory. HTIN KYAW, AUNG SAN SUU KYI’s confidant and long-time NLD supporter, was elected as president.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On 30 March 2016: Burma's first civilian government after more than five decades of military dictatorship was sworn into office. Aung San Suu Kyi special role: State Counselor, above the president.</a:t>
            </a:r>
            <a:endParaRPr lang="en-US" dirty="0"/>
          </a:p>
        </p:txBody>
      </p:sp>
    </p:spTree>
    <p:extLst>
      <p:ext uri="{BB962C8B-B14F-4D97-AF65-F5344CB8AC3E}">
        <p14:creationId xmlns:p14="http://schemas.microsoft.com/office/powerpoint/2010/main" val="82298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cometer.com/image/linechart-country-historic/myanmar/gdp-growth-r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4" y="406400"/>
            <a:ext cx="9839325" cy="614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15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Burma's Saffron Revolution (2008)</a:t>
            </a:r>
            <a:endParaRPr lang="en-US" sz="4000" b="1" dirty="0"/>
          </a:p>
        </p:txBody>
      </p:sp>
      <p:sp>
        <p:nvSpPr>
          <p:cNvPr id="3" name="Content Placeholder 2"/>
          <p:cNvSpPr>
            <a:spLocks noGrp="1"/>
          </p:cNvSpPr>
          <p:nvPr>
            <p:ph idx="1"/>
          </p:nvPr>
        </p:nvSpPr>
        <p:spPr/>
        <p:txBody>
          <a:bodyPr/>
          <a:lstStyle/>
          <a:p>
            <a:pPr marL="0" indent="0">
              <a:buNone/>
            </a:pPr>
            <a:r>
              <a:rPr lang="en-US" dirty="0"/>
              <a:t>Burma's Saffron Revolution (2008) A Film by </a:t>
            </a:r>
            <a:r>
              <a:rPr lang="en-US" dirty="0" err="1"/>
              <a:t>Ashin</a:t>
            </a:r>
            <a:r>
              <a:rPr lang="en-US" dirty="0"/>
              <a:t> </a:t>
            </a:r>
            <a:r>
              <a:rPr lang="en-US" dirty="0" err="1"/>
              <a:t>Yevata</a:t>
            </a:r>
            <a:endParaRPr lang="en-US" dirty="0" smtClean="0"/>
          </a:p>
          <a:p>
            <a:r>
              <a:rPr lang="en-US" dirty="0" smtClean="0">
                <a:hlinkClick r:id="rId2"/>
              </a:rPr>
              <a:t>https://www.youtube.com/watch?v=hh6ZlASRQd0</a:t>
            </a:r>
            <a:endParaRPr lang="en-US" dirty="0" smtClean="0"/>
          </a:p>
          <a:p>
            <a:endParaRPr lang="en-US" dirty="0"/>
          </a:p>
          <a:p>
            <a:endParaRPr lang="en-US" dirty="0" smtClean="0"/>
          </a:p>
          <a:p>
            <a:pPr marL="0" indent="0">
              <a:buNone/>
            </a:pPr>
            <a:r>
              <a:rPr lang="en-US" dirty="0"/>
              <a:t>Saffron Revolution: A Nonviolent Army for Democracy</a:t>
            </a:r>
            <a:endParaRPr lang="en-US" dirty="0" smtClean="0">
              <a:hlinkClick r:id="rId3"/>
            </a:endParaRPr>
          </a:p>
          <a:p>
            <a:r>
              <a:rPr lang="en-US" dirty="0" smtClean="0">
                <a:hlinkClick r:id="rId3"/>
              </a:rPr>
              <a:t>https://www.youtube.com/watch?v=z1lmXnQldMY</a:t>
            </a:r>
            <a:endParaRPr lang="en-US" dirty="0" smtClean="0"/>
          </a:p>
          <a:p>
            <a:endParaRPr lang="en-US" dirty="0"/>
          </a:p>
        </p:txBody>
      </p:sp>
    </p:spTree>
    <p:extLst>
      <p:ext uri="{BB962C8B-B14F-4D97-AF65-F5344CB8AC3E}">
        <p14:creationId xmlns:p14="http://schemas.microsoft.com/office/powerpoint/2010/main" val="2989038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a:bodyPr>
          <a:lstStyle/>
          <a:p>
            <a:pPr algn="ctr"/>
            <a:r>
              <a:rPr lang="en-US" sz="3600" b="1" dirty="0" smtClean="0"/>
              <a:t>The </a:t>
            </a:r>
            <a:r>
              <a:rPr lang="en-US" sz="3600" b="1" dirty="0" err="1" smtClean="0"/>
              <a:t>Rohingya</a:t>
            </a:r>
            <a:r>
              <a:rPr lang="en-US" sz="3600" b="1" dirty="0" smtClean="0"/>
              <a:t> Crisis</a:t>
            </a:r>
            <a:endParaRPr lang="en-US" sz="3600" b="1" dirty="0"/>
          </a:p>
        </p:txBody>
      </p:sp>
      <p:sp>
        <p:nvSpPr>
          <p:cNvPr id="3" name="Content Placeholder 2"/>
          <p:cNvSpPr>
            <a:spLocks noGrp="1"/>
          </p:cNvSpPr>
          <p:nvPr>
            <p:ph idx="1"/>
          </p:nvPr>
        </p:nvSpPr>
        <p:spPr>
          <a:xfrm>
            <a:off x="838200" y="1371600"/>
            <a:ext cx="10515600" cy="4805363"/>
          </a:xfrm>
        </p:spPr>
        <p:txBody>
          <a:bodyPr/>
          <a:lstStyle/>
          <a:p>
            <a:pPr marL="0" indent="0">
              <a:buNone/>
            </a:pPr>
            <a:r>
              <a:rPr lang="en-US" dirty="0"/>
              <a:t>Myanmar's Anti-Muslim Monks</a:t>
            </a:r>
            <a:endParaRPr lang="en-US" dirty="0" smtClean="0">
              <a:hlinkClick r:id="rId2"/>
            </a:endParaRPr>
          </a:p>
          <a:p>
            <a:r>
              <a:rPr lang="en-US" dirty="0" smtClean="0">
                <a:hlinkClick r:id="rId2"/>
              </a:rPr>
              <a:t>https://www.youtube.com/watch?v=GtAl9zJ3t-M</a:t>
            </a:r>
            <a:endParaRPr lang="en-US" dirty="0" smtClean="0"/>
          </a:p>
          <a:p>
            <a:endParaRPr lang="en-US" dirty="0"/>
          </a:p>
        </p:txBody>
      </p:sp>
    </p:spTree>
    <p:extLst>
      <p:ext uri="{BB962C8B-B14F-4D97-AF65-F5344CB8AC3E}">
        <p14:creationId xmlns:p14="http://schemas.microsoft.com/office/powerpoint/2010/main" val="4016842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1/1c/Rakhine02_rohingya_peo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800" y="310223"/>
            <a:ext cx="3765550" cy="65477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0/08/Rohingya_in_Myanmar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23874"/>
            <a:ext cx="3136901" cy="581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65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content.xx.fbcdn.net/v/t1.0-9/550417_459021667443104_376387858_n.jpg?oh=88f90fbe77201c7fcbb3d20053e1d933&amp;oe=58CD363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14006"/>
            <a:ext cx="5400674" cy="644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19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101" y="457200"/>
            <a:ext cx="8890000" cy="5981700"/>
          </a:xfrm>
          <a:prstGeom prst="rect">
            <a:avLst/>
          </a:prstGeom>
        </p:spPr>
      </p:pic>
    </p:spTree>
    <p:extLst>
      <p:ext uri="{BB962C8B-B14F-4D97-AF65-F5344CB8AC3E}">
        <p14:creationId xmlns:p14="http://schemas.microsoft.com/office/powerpoint/2010/main" val="253903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odora.com/maps/new9/thailand_cia_2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300" y="342900"/>
            <a:ext cx="4203700" cy="617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10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157"/>
          </a:xfrm>
        </p:spPr>
        <p:txBody>
          <a:bodyPr/>
          <a:lstStyle/>
          <a:p>
            <a:r>
              <a:rPr lang="en-US" dirty="0" smtClean="0"/>
              <a:t>Comparison between Thailand and Burma</a:t>
            </a:r>
            <a:endParaRPr lang="en-US" dirty="0"/>
          </a:p>
        </p:txBody>
      </p:sp>
      <p:sp>
        <p:nvSpPr>
          <p:cNvPr id="3" name="Content Placeholder 2"/>
          <p:cNvSpPr>
            <a:spLocks noGrp="1"/>
          </p:cNvSpPr>
          <p:nvPr>
            <p:ph idx="1"/>
          </p:nvPr>
        </p:nvSpPr>
        <p:spPr>
          <a:xfrm>
            <a:off x="838200" y="1352282"/>
            <a:ext cx="10515600" cy="4824681"/>
          </a:xfrm>
        </p:spPr>
        <p:txBody>
          <a:bodyPr>
            <a:normAutofit fontScale="85000" lnSpcReduction="20000"/>
          </a:bodyPr>
          <a:lstStyle/>
          <a:p>
            <a:r>
              <a:rPr lang="en-US" dirty="0" smtClean="0"/>
              <a:t>Colonial Background</a:t>
            </a:r>
          </a:p>
          <a:p>
            <a:r>
              <a:rPr lang="en-US" dirty="0" smtClean="0"/>
              <a:t>Global Alliance and Ideological Predilection: Nonaligned vs. U.S. ally, Left-wing, socialist vs. Right wing, capitalist.</a:t>
            </a:r>
          </a:p>
          <a:p>
            <a:r>
              <a:rPr lang="en-US" dirty="0" smtClean="0"/>
              <a:t>Development Strategy: Isolation vs. Globalization (export-led) </a:t>
            </a:r>
          </a:p>
          <a:p>
            <a:r>
              <a:rPr lang="en-US" dirty="0" smtClean="0"/>
              <a:t>Role of the Military: the </a:t>
            </a:r>
            <a:r>
              <a:rPr lang="en-US" dirty="0" err="1" smtClean="0"/>
              <a:t>Tatmadaw</a:t>
            </a:r>
            <a:r>
              <a:rPr lang="en-US" dirty="0" smtClean="0"/>
              <a:t> (Royal Force) in Burma</a:t>
            </a:r>
          </a:p>
          <a:p>
            <a:r>
              <a:rPr lang="en-US" dirty="0" smtClean="0"/>
              <a:t>Causes for the Strong Presence of Military in Politics: Foreign Wars or Domestic Ethnic Riots</a:t>
            </a:r>
          </a:p>
          <a:p>
            <a:r>
              <a:rPr lang="en-US" dirty="0" smtClean="0"/>
              <a:t>Pathway for Democratization: Parliamentary and Constitutional Monarchy</a:t>
            </a:r>
          </a:p>
          <a:p>
            <a:r>
              <a:rPr lang="en-US" dirty="0" smtClean="0"/>
              <a:t>Quality of Governance and State Capacity </a:t>
            </a:r>
          </a:p>
          <a:p>
            <a:r>
              <a:rPr lang="en-US" dirty="0" smtClean="0"/>
              <a:t>Role of Monarchy in Thailand (Crown Property Bureau) and Buddhist Monastery in Burma: Organized Power Center</a:t>
            </a:r>
          </a:p>
          <a:p>
            <a:r>
              <a:rPr lang="en-US" dirty="0" smtClean="0"/>
              <a:t>Role of Students: Student Movements</a:t>
            </a:r>
          </a:p>
          <a:p>
            <a:r>
              <a:rPr lang="en-US" dirty="0" smtClean="0"/>
              <a:t>Foreign Threats or Border Troubles</a:t>
            </a:r>
            <a:endParaRPr lang="en-US" dirty="0"/>
          </a:p>
        </p:txBody>
      </p:sp>
    </p:spTree>
    <p:extLst>
      <p:ext uri="{BB962C8B-B14F-4D97-AF65-F5344CB8AC3E}">
        <p14:creationId xmlns:p14="http://schemas.microsoft.com/office/powerpoint/2010/main" val="2107563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9009" y="712434"/>
            <a:ext cx="10248635" cy="5755422"/>
          </a:xfrm>
          <a:prstGeom prst="rect">
            <a:avLst/>
          </a:prstGeom>
        </p:spPr>
        <p:txBody>
          <a:bodyPr wrap="square">
            <a:spAutoFit/>
          </a:bodyPr>
          <a:lstStyle/>
          <a:p>
            <a:r>
              <a:rPr lang="en-US" sz="2800" b="1" dirty="0">
                <a:solidFill>
                  <a:srgbClr val="000066"/>
                </a:solidFill>
                <a:latin typeface="arial" panose="020B0604020202020204" pitchFamily="34" charset="0"/>
                <a:hlinkClick r:id="rId2"/>
              </a:rPr>
              <a:t>Ethnic groups:</a:t>
            </a:r>
            <a:r>
              <a:rPr lang="en-US" sz="2800" dirty="0">
                <a:solidFill>
                  <a:srgbClr val="000000"/>
                </a:solidFill>
                <a:latin typeface="arial" panose="020B0604020202020204" pitchFamily="34" charset="0"/>
              </a:rPr>
              <a:t/>
            </a:r>
            <a:br>
              <a:rPr lang="en-US" sz="2800" dirty="0">
                <a:solidFill>
                  <a:srgbClr val="000000"/>
                </a:solidFill>
                <a:latin typeface="arial" panose="020B0604020202020204" pitchFamily="34" charset="0"/>
              </a:rPr>
            </a:br>
            <a:r>
              <a:rPr lang="en-US" sz="2800" dirty="0">
                <a:solidFill>
                  <a:srgbClr val="000000"/>
                </a:solidFill>
                <a:latin typeface="arial" panose="020B0604020202020204" pitchFamily="34" charset="0"/>
              </a:rPr>
              <a:t>Thai 95.9%, Burmese 2%, other 1.3%, unspecified 0.9% (2010 est.) (</a:t>
            </a:r>
            <a:r>
              <a:rPr lang="en-US" sz="2000" dirty="0">
                <a:solidFill>
                  <a:srgbClr val="000000"/>
                </a:solidFill>
                <a:latin typeface="arial" panose="020B0604020202020204" pitchFamily="34" charset="0"/>
              </a:rPr>
              <a:t>Thai </a:t>
            </a:r>
            <a:r>
              <a:rPr lang="en-US" sz="2000" dirty="0" smtClean="0">
                <a:solidFill>
                  <a:srgbClr val="000000"/>
                </a:solidFill>
                <a:latin typeface="arial" panose="020B0604020202020204" pitchFamily="34" charset="0"/>
              </a:rPr>
              <a:t>Chinese: consisting </a:t>
            </a:r>
            <a:r>
              <a:rPr lang="en-US" sz="2000" dirty="0">
                <a:solidFill>
                  <a:srgbClr val="000000"/>
                </a:solidFill>
                <a:latin typeface="arial" panose="020B0604020202020204" pitchFamily="34" charset="0"/>
              </a:rPr>
              <a:t>of people of full or partial Chinese ancestry – particularly Han Chinese. Thailand is home to the largest overseas Chinese community in the world with a population of approximately nine million people, accounting for 14 percent of the Thai population as of 2012.)</a:t>
            </a:r>
            <a:endParaRPr lang="en-US" sz="2000" dirty="0" smtClean="0">
              <a:solidFill>
                <a:srgbClr val="000000"/>
              </a:solidFill>
              <a:latin typeface="arial" panose="020B0604020202020204" pitchFamily="34" charset="0"/>
            </a:endParaRPr>
          </a:p>
          <a:p>
            <a:endParaRPr lang="en-US" sz="2800" dirty="0">
              <a:solidFill>
                <a:srgbClr val="000000"/>
              </a:solidFill>
              <a:latin typeface="arial" panose="020B0604020202020204" pitchFamily="34" charset="0"/>
            </a:endParaRPr>
          </a:p>
          <a:p>
            <a:r>
              <a:rPr lang="en-US" sz="2800" b="1" dirty="0">
                <a:solidFill>
                  <a:srgbClr val="000066"/>
                </a:solidFill>
                <a:latin typeface="arial" panose="020B0604020202020204" pitchFamily="34" charset="0"/>
                <a:hlinkClick r:id="rId3"/>
              </a:rPr>
              <a:t>Languages:</a:t>
            </a:r>
            <a:r>
              <a:rPr lang="en-US" sz="2800" dirty="0">
                <a:solidFill>
                  <a:srgbClr val="000000"/>
                </a:solidFill>
                <a:latin typeface="arial" panose="020B0604020202020204" pitchFamily="34" charset="0"/>
              </a:rPr>
              <a:t/>
            </a:r>
            <a:br>
              <a:rPr lang="en-US" sz="2800" dirty="0">
                <a:solidFill>
                  <a:srgbClr val="000000"/>
                </a:solidFill>
                <a:latin typeface="arial" panose="020B0604020202020204" pitchFamily="34" charset="0"/>
              </a:rPr>
            </a:br>
            <a:r>
              <a:rPr lang="en-US" sz="2800" dirty="0">
                <a:solidFill>
                  <a:srgbClr val="000000"/>
                </a:solidFill>
                <a:latin typeface="arial" panose="020B0604020202020204" pitchFamily="34" charset="0"/>
              </a:rPr>
              <a:t>Thai (official) 90.7%, Burmese 1.3%, other 8% </a:t>
            </a:r>
            <a:br>
              <a:rPr lang="en-US" sz="2800" dirty="0">
                <a:solidFill>
                  <a:srgbClr val="000000"/>
                </a:solidFill>
                <a:latin typeface="arial" panose="020B0604020202020204" pitchFamily="34" charset="0"/>
              </a:rPr>
            </a:br>
            <a:r>
              <a:rPr lang="en-US" sz="2800" i="1" dirty="0">
                <a:solidFill>
                  <a:srgbClr val="000000"/>
                </a:solidFill>
                <a:latin typeface="arial" panose="020B0604020202020204" pitchFamily="34" charset="0"/>
              </a:rPr>
              <a:t>note: </a:t>
            </a:r>
            <a:r>
              <a:rPr lang="en-US" sz="2800" dirty="0">
                <a:solidFill>
                  <a:srgbClr val="000000"/>
                </a:solidFill>
                <a:latin typeface="arial" panose="020B0604020202020204" pitchFamily="34" charset="0"/>
              </a:rPr>
              <a:t>English is a secondary language of the elite (2010 est</a:t>
            </a:r>
            <a:r>
              <a:rPr lang="en-US" sz="2800" dirty="0" smtClean="0">
                <a:solidFill>
                  <a:srgbClr val="000000"/>
                </a:solidFill>
                <a:latin typeface="arial" panose="020B0604020202020204" pitchFamily="34" charset="0"/>
              </a:rPr>
              <a:t>.)</a:t>
            </a:r>
          </a:p>
          <a:p>
            <a:endParaRPr lang="en-US" sz="2800" dirty="0">
              <a:solidFill>
                <a:srgbClr val="000000"/>
              </a:solidFill>
              <a:latin typeface="arial" panose="020B0604020202020204" pitchFamily="34" charset="0"/>
            </a:endParaRPr>
          </a:p>
          <a:p>
            <a:r>
              <a:rPr lang="en-US" sz="2800" b="1" dirty="0">
                <a:solidFill>
                  <a:srgbClr val="000066"/>
                </a:solidFill>
                <a:latin typeface="arial" panose="020B0604020202020204" pitchFamily="34" charset="0"/>
                <a:hlinkClick r:id="rId4"/>
              </a:rPr>
              <a:t>Religions:</a:t>
            </a:r>
            <a:r>
              <a:rPr lang="en-US" sz="2800" dirty="0">
                <a:solidFill>
                  <a:srgbClr val="000000"/>
                </a:solidFill>
                <a:latin typeface="arial" panose="020B0604020202020204" pitchFamily="34" charset="0"/>
              </a:rPr>
              <a:t/>
            </a:r>
            <a:br>
              <a:rPr lang="en-US" sz="2800" dirty="0">
                <a:solidFill>
                  <a:srgbClr val="000000"/>
                </a:solidFill>
                <a:latin typeface="arial" panose="020B0604020202020204" pitchFamily="34" charset="0"/>
              </a:rPr>
            </a:br>
            <a:r>
              <a:rPr lang="en-US" sz="2800" dirty="0">
                <a:solidFill>
                  <a:srgbClr val="000000"/>
                </a:solidFill>
                <a:latin typeface="arial" panose="020B0604020202020204" pitchFamily="34" charset="0"/>
              </a:rPr>
              <a:t>Buddhist (official) 93.6%, Muslim 4.9%, Christian 1.2%, other 0.2%, none 0.1% (2010 est.)</a:t>
            </a:r>
            <a:endParaRPr lang="en-US"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51965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311271"/>
            <a:ext cx="11125200" cy="6546729"/>
          </a:xfrm>
          <a:prstGeom prst="rect">
            <a:avLst/>
          </a:prstGeom>
        </p:spPr>
        <p:txBody>
          <a:bodyPr wrap="square">
            <a:spAutoFit/>
          </a:bodyPr>
          <a:lstStyle/>
          <a:p>
            <a:pPr algn="ctr" fontAlgn="base">
              <a:lnSpc>
                <a:spcPct val="107000"/>
              </a:lnSpc>
              <a:spcBef>
                <a:spcPts val="1350"/>
              </a:spcBef>
            </a:pPr>
            <a:r>
              <a:rPr lang="en-US" sz="2800" b="1" dirty="0" smtClean="0">
                <a:solidFill>
                  <a:srgbClr val="1E1E1E"/>
                </a:solidFill>
                <a:effectLst/>
                <a:latin typeface="Helvetica" panose="020B0604020202020204" pitchFamily="34" charset="0"/>
                <a:ea typeface="Times New Roman" panose="02020603050405020304" pitchFamily="18" charset="0"/>
                <a:cs typeface="Times New Roman" panose="02020603050405020304" pitchFamily="18" charset="0"/>
              </a:rPr>
              <a:t>Rise of modern Thailand</a:t>
            </a: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1782</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Beginning of the </a:t>
            </a:r>
            <a:r>
              <a:rPr lang="en-US"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Chakri</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dynasty under King Rama I, which rules to this day. The country is known as Siam. New capital of Bangkok founded.</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1804-1868 </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Reign of King Mongkut (Rama IV), who embraces Western innovations and initiates Thailand's modernization.</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1868-1910</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Reign of King </a:t>
            </a:r>
            <a:r>
              <a:rPr lang="en-US"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Chulalongkorn</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Employment of Western advisers to </a:t>
            </a:r>
            <a:r>
              <a:rPr lang="en-US"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modernise</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Siam's administration and commerce. Railway network developed.</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1917</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Siam becomes ally of Great Britain in World War I.</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1932</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Bloodless coup against absolute monarch King Prajadhipok. Constitutional monarchy introduced with parliamentary government.</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1939</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Siam changes its name to Thailand ("Land of the Free").</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1941</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Japanese forces land. After negotiations Thailand allows Japanese to advance towards British-controlled Malay Peninsula, Singapore and Burma.</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1942 </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Thailand declares war on Britain and US, but Thai ambassador in Washington refuses to deliver declaration to US government.</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8759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800" y="916988"/>
            <a:ext cx="9448800" cy="3959995"/>
          </a:xfrm>
          <a:prstGeom prst="rect">
            <a:avLst/>
          </a:prstGeom>
        </p:spPr>
        <p:txBody>
          <a:bodyPr wrap="square">
            <a:spAutoFit/>
          </a:bodyPr>
          <a:lstStyle/>
          <a:p>
            <a:pPr algn="ctr" fontAlgn="base">
              <a:lnSpc>
                <a:spcPct val="107000"/>
              </a:lnSpc>
              <a:spcBef>
                <a:spcPts val="1350"/>
              </a:spcBef>
            </a:pPr>
            <a:r>
              <a:rPr lang="en-US" sz="2800" b="1" dirty="0" smtClean="0">
                <a:solidFill>
                  <a:srgbClr val="1E1E1E"/>
                </a:solidFill>
                <a:effectLst/>
                <a:latin typeface="Helvetica" panose="020B0604020202020204" pitchFamily="34" charset="0"/>
                <a:ea typeface="Times New Roman" panose="02020603050405020304" pitchFamily="18" charset="0"/>
                <a:cs typeface="Times New Roman" panose="02020603050405020304" pitchFamily="18" charset="0"/>
              </a:rPr>
              <a:t>Post-war uncertainty</a:t>
            </a:r>
          </a:p>
          <a:p>
            <a:pPr fontAlgn="base">
              <a:lnSpc>
                <a:spcPct val="107000"/>
              </a:lnSpc>
              <a:spcBef>
                <a:spcPts val="1350"/>
              </a:spcBef>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1945</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End of World War II. Thailand compelled to return territory it had seized from Laos, Cambodia and Malaya. Exiled King Ananda returns.</a:t>
            </a:r>
          </a:p>
          <a:p>
            <a:pPr fontAlgn="base">
              <a:lnSpc>
                <a:spcPct val="107000"/>
              </a:lnSpc>
            </a:pPr>
            <a:endParaRPr lang="en-US"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1946</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King Ananda assassinated.</a:t>
            </a:r>
          </a:p>
          <a:p>
            <a:pPr fontAlgn="base">
              <a:lnSpc>
                <a:spcPct val="107000"/>
              </a:lnSpc>
            </a:pPr>
            <a:endParaRPr lang="en-US"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1947</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Military coup by the wartime, pro-Japanese leader </a:t>
            </a:r>
            <a:r>
              <a:rPr lang="en-US"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Phibun</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Songkhram</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The military retain power until 1973.</a:t>
            </a:r>
          </a:p>
          <a:p>
            <a:pPr fontAlgn="base">
              <a:lnSpc>
                <a:spcPct val="107000"/>
              </a:lnSpc>
            </a:pPr>
            <a:endParaRPr lang="en-US"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b="1" dirty="0" smtClean="0">
                <a:solidFill>
                  <a:srgbClr val="404040"/>
                </a:solidFill>
                <a:effectLst/>
                <a:latin typeface="inherit"/>
                <a:ea typeface="Times New Roman" panose="02020603050405020304" pitchFamily="18" charset="0"/>
                <a:cs typeface="Helvetica" panose="020B0604020202020204" pitchFamily="34" charset="0"/>
              </a:rPr>
              <a:t>1965 </a:t>
            </a:r>
            <a:r>
              <a:rPr lang="en-US"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onwards - Thailand permits US to use bases there during the Vietnam War. Thai troops fight in South Vietnam.</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42363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0"/>
            <a:ext cx="11049000" cy="6613157"/>
          </a:xfrm>
          <a:prstGeom prst="rect">
            <a:avLst/>
          </a:prstGeom>
        </p:spPr>
        <p:txBody>
          <a:bodyPr wrap="square">
            <a:spAutoFit/>
          </a:bodyPr>
          <a:lstStyle/>
          <a:p>
            <a:pPr algn="ctr" fontAlgn="base">
              <a:lnSpc>
                <a:spcPct val="107000"/>
              </a:lnSpc>
              <a:spcBef>
                <a:spcPts val="1350"/>
              </a:spcBef>
            </a:pPr>
            <a:r>
              <a:rPr lang="en-US" sz="2800" b="1" dirty="0" smtClean="0">
                <a:solidFill>
                  <a:srgbClr val="1E1E1E"/>
                </a:solidFill>
                <a:effectLst/>
                <a:latin typeface="Helvetica" panose="020B0604020202020204" pitchFamily="34" charset="0"/>
                <a:ea typeface="Times New Roman" panose="02020603050405020304" pitchFamily="18" charset="0"/>
                <a:cs typeface="Times New Roman" panose="02020603050405020304" pitchFamily="18" charset="0"/>
              </a:rPr>
              <a:t>Short-lived civilian rule</a:t>
            </a: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sz="1600" b="1" dirty="0" smtClean="0">
                <a:solidFill>
                  <a:srgbClr val="404040"/>
                </a:solidFill>
                <a:effectLst/>
                <a:latin typeface="inherit"/>
                <a:ea typeface="Times New Roman" panose="02020603050405020304" pitchFamily="18" charset="0"/>
                <a:cs typeface="Helvetica" panose="020B0604020202020204" pitchFamily="34" charset="0"/>
              </a:rPr>
              <a:t>1973</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Student riots in Bangkok bring about the fall of the military government. Free elections are held but the resulting governments lack stability.</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sz="1600" b="1" dirty="0" smtClean="0">
                <a:solidFill>
                  <a:srgbClr val="404040"/>
                </a:solidFill>
                <a:effectLst/>
                <a:latin typeface="inherit"/>
                <a:ea typeface="Times New Roman" panose="02020603050405020304" pitchFamily="18" charset="0"/>
                <a:cs typeface="Helvetica" panose="020B0604020202020204" pitchFamily="34" charset="0"/>
              </a:rPr>
              <a:t>1976</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Military takes over again.</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sz="1600" b="1" dirty="0" smtClean="0">
                <a:solidFill>
                  <a:srgbClr val="404040"/>
                </a:solidFill>
                <a:effectLst/>
                <a:latin typeface="inherit"/>
                <a:ea typeface="Times New Roman" panose="02020603050405020304" pitchFamily="18" charset="0"/>
                <a:cs typeface="Helvetica" panose="020B0604020202020204" pitchFamily="34" charset="0"/>
              </a:rPr>
              <a:t>1978</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New constitution promulgated.</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sz="1600" b="1" dirty="0" smtClean="0">
                <a:solidFill>
                  <a:srgbClr val="404040"/>
                </a:solidFill>
                <a:effectLst/>
                <a:latin typeface="inherit"/>
                <a:ea typeface="Times New Roman" panose="02020603050405020304" pitchFamily="18" charset="0"/>
                <a:cs typeface="Helvetica" panose="020B0604020202020204" pitchFamily="34" charset="0"/>
              </a:rPr>
              <a:t>1980</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General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Prem</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Tinsulanonda</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assumes power.</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sz="1600" b="1" dirty="0" smtClean="0">
                <a:solidFill>
                  <a:srgbClr val="404040"/>
                </a:solidFill>
                <a:effectLst/>
                <a:latin typeface="inherit"/>
                <a:ea typeface="Times New Roman" panose="02020603050405020304" pitchFamily="18" charset="0"/>
                <a:cs typeface="Helvetica" panose="020B0604020202020204" pitchFamily="34" charset="0"/>
              </a:rPr>
              <a:t>1983</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Prem</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gives up his military position and heads a civilian government. He is re-elected in 1986.</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sz="1600" b="1" dirty="0" smtClean="0">
                <a:solidFill>
                  <a:srgbClr val="404040"/>
                </a:solidFill>
                <a:effectLst/>
                <a:latin typeface="inherit"/>
                <a:ea typeface="Times New Roman" panose="02020603050405020304" pitchFamily="18" charset="0"/>
                <a:cs typeface="Helvetica" panose="020B0604020202020204" pitchFamily="34" charset="0"/>
              </a:rPr>
              <a:t>1988</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General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Chatichai</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Choonhaven</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replaces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Prem</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after elections.</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sz="1600" b="1" dirty="0" smtClean="0">
                <a:solidFill>
                  <a:srgbClr val="404040"/>
                </a:solidFill>
                <a:effectLst/>
                <a:latin typeface="inherit"/>
                <a:ea typeface="Times New Roman" panose="02020603050405020304" pitchFamily="18" charset="0"/>
                <a:cs typeface="Helvetica" panose="020B0604020202020204" pitchFamily="34" charset="0"/>
              </a:rPr>
              <a:t>1991</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Military coup, the 17th since 1932. A civilian,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Anand</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Panyarachun</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is installed as prime minister.</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sz="1600" b="1" dirty="0" smtClean="0">
                <a:solidFill>
                  <a:srgbClr val="404040"/>
                </a:solidFill>
                <a:effectLst/>
                <a:latin typeface="inherit"/>
                <a:ea typeface="Times New Roman" panose="02020603050405020304" pitchFamily="18" charset="0"/>
                <a:cs typeface="Helvetica" panose="020B0604020202020204" pitchFamily="34" charset="0"/>
              </a:rPr>
              <a:t>1992</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New elections in March replace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Anand</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with General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Suchinda</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Kraprayoon</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There are demonstrations against him, forcing him to resign.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Anand</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is re-instated temporarily. Elections in September see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Chuan</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Leekpai</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leader of the Democratic Party, chosen as prime minister.</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sz="1600" b="1" dirty="0" smtClean="0">
                <a:solidFill>
                  <a:srgbClr val="404040"/>
                </a:solidFill>
                <a:effectLst/>
                <a:latin typeface="inherit"/>
                <a:ea typeface="Times New Roman" panose="02020603050405020304" pitchFamily="18" charset="0"/>
                <a:cs typeface="Helvetica" panose="020B0604020202020204" pitchFamily="34" charset="0"/>
              </a:rPr>
              <a:t>1995</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Government collapses.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Banharn</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Silpa-archa</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of the Thai Nation party, elected prime minister.</a:t>
            </a:r>
          </a:p>
          <a:p>
            <a:pPr fontAlgn="base">
              <a:lnSpc>
                <a:spcPct val="107000"/>
              </a:lnSpc>
            </a:pPr>
            <a:endParaRPr lang="en-US"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fontAlgn="base">
              <a:lnSpc>
                <a:spcPct val="107000"/>
              </a:lnSpc>
            </a:pPr>
            <a:r>
              <a:rPr lang="en-US" sz="1600" b="1" dirty="0" smtClean="0">
                <a:solidFill>
                  <a:srgbClr val="404040"/>
                </a:solidFill>
                <a:effectLst/>
                <a:latin typeface="inherit"/>
                <a:ea typeface="Times New Roman" panose="02020603050405020304" pitchFamily="18" charset="0"/>
                <a:cs typeface="Helvetica" panose="020B0604020202020204" pitchFamily="34" charset="0"/>
              </a:rPr>
              <a:t>1996</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Banharn's</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government resigns, accused of corruption.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Chavalit</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600" dirty="0" err="1"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Yongchaiyudh</a:t>
            </a:r>
            <a:r>
              <a:rPr lang="en-US" sz="1600" dirty="0" smtClean="0">
                <a:solidFill>
                  <a:srgbClr val="404040"/>
                </a:solidFill>
                <a:effectLst/>
                <a:latin typeface="Helvetica" panose="020B0604020202020204" pitchFamily="34" charset="0"/>
                <a:ea typeface="Times New Roman" panose="02020603050405020304" pitchFamily="18" charset="0"/>
                <a:cs typeface="Times New Roman" panose="02020603050405020304" pitchFamily="18" charset="0"/>
              </a:rPr>
              <a:t> of the New Aspiration party wins elections.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47164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pPr algn="ctr"/>
            <a:r>
              <a:rPr lang="en-US" dirty="0" smtClean="0"/>
              <a:t>Government</a:t>
            </a:r>
            <a:endParaRPr lang="en-US" dirty="0"/>
          </a:p>
        </p:txBody>
      </p:sp>
      <p:sp>
        <p:nvSpPr>
          <p:cNvPr id="3" name="Content Placeholder 2"/>
          <p:cNvSpPr>
            <a:spLocks noGrp="1"/>
          </p:cNvSpPr>
          <p:nvPr>
            <p:ph idx="1"/>
          </p:nvPr>
        </p:nvSpPr>
        <p:spPr>
          <a:xfrm>
            <a:off x="838200" y="1130300"/>
            <a:ext cx="10515600" cy="5046663"/>
          </a:xfrm>
        </p:spPr>
        <p:txBody>
          <a:bodyPr>
            <a:normAutofit fontScale="92500" lnSpcReduction="10000"/>
          </a:bodyPr>
          <a:lstStyle/>
          <a:p>
            <a:r>
              <a:rPr lang="en-US" dirty="0"/>
              <a:t>constitutional monarchy; note - interim military-run government since May </a:t>
            </a:r>
            <a:r>
              <a:rPr lang="en-US" dirty="0" smtClean="0"/>
              <a:t>2014</a:t>
            </a:r>
          </a:p>
          <a:p>
            <a:r>
              <a:rPr lang="en-US" dirty="0"/>
              <a:t>many previous; interim constitution - replacing the 2007 permanent constitution - signed by the king 22 July 2014; first draft of new constitution completed 17 April 2015, rejected by drafting committee 6 September 2015; final draft completed by new drafting committee 29 March 2016, passed by referendum 7 August 2016 (2016</a:t>
            </a:r>
            <a:r>
              <a:rPr lang="en-US" dirty="0" smtClean="0"/>
              <a:t>)</a:t>
            </a:r>
          </a:p>
          <a:p>
            <a:r>
              <a:rPr lang="en-US" dirty="0" smtClean="0"/>
              <a:t>chief of state: Privy Council President PREM </a:t>
            </a:r>
            <a:r>
              <a:rPr lang="en-US" dirty="0" err="1" smtClean="0"/>
              <a:t>Tinsulanonda</a:t>
            </a:r>
            <a:r>
              <a:rPr lang="en-US" dirty="0" smtClean="0"/>
              <a:t> serves as Regent (since 13 October 2016); note - King PHUMIPHON </a:t>
            </a:r>
            <a:r>
              <a:rPr lang="en-US" dirty="0" err="1" smtClean="0"/>
              <a:t>Adunyadet</a:t>
            </a:r>
            <a:r>
              <a:rPr lang="en-US" dirty="0" smtClean="0"/>
              <a:t>, also spelled BHUMIBOL </a:t>
            </a:r>
            <a:r>
              <a:rPr lang="en-US" dirty="0" err="1" smtClean="0"/>
              <a:t>Adulyadej</a:t>
            </a:r>
            <a:r>
              <a:rPr lang="en-US" dirty="0" smtClean="0"/>
              <a:t> (since 9 June 1946) died 13 October 2016. Crown Prince became King </a:t>
            </a:r>
            <a:r>
              <a:rPr lang="en-US" dirty="0" err="1" smtClean="0"/>
              <a:t>Vajirlongkorn</a:t>
            </a:r>
            <a:r>
              <a:rPr lang="en-US" dirty="0" smtClean="0"/>
              <a:t> (Rama Varma X) was enthroned on December 1, 2017, his reign started on Oct. 13, 2016 retrospectively. </a:t>
            </a:r>
          </a:p>
          <a:p>
            <a:r>
              <a:rPr lang="en-US" dirty="0"/>
              <a:t>head of government</a:t>
            </a:r>
            <a:r>
              <a:rPr lang="en-US" b="1" dirty="0"/>
              <a:t>: </a:t>
            </a:r>
            <a:r>
              <a:rPr lang="en-US" dirty="0"/>
              <a:t>Interim Prime Minister Gen. PRAYUT Chan-</a:t>
            </a:r>
            <a:r>
              <a:rPr lang="en-US" dirty="0" err="1"/>
              <a:t>ocha</a:t>
            </a:r>
            <a:r>
              <a:rPr lang="en-US" dirty="0"/>
              <a:t> (since 25 August 2014) </a:t>
            </a:r>
            <a:r>
              <a:rPr lang="en-US" dirty="0" smtClean="0"/>
              <a:t>76 </a:t>
            </a:r>
            <a:r>
              <a:rPr lang="en-US" dirty="0"/>
              <a:t>provinces </a:t>
            </a:r>
          </a:p>
        </p:txBody>
      </p:sp>
    </p:spTree>
    <p:extLst>
      <p:ext uri="{BB962C8B-B14F-4D97-AF65-F5344CB8AC3E}">
        <p14:creationId xmlns:p14="http://schemas.microsoft.com/office/powerpoint/2010/main" val="1910242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7/76/Istorical_GDP_growth_of_Thail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574675"/>
            <a:ext cx="10963275" cy="5407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11300" y="6337300"/>
            <a:ext cx="10223500" cy="369332"/>
          </a:xfrm>
          <a:prstGeom prst="rect">
            <a:avLst/>
          </a:prstGeom>
        </p:spPr>
        <p:txBody>
          <a:bodyPr wrap="square">
            <a:spAutoFit/>
          </a:bodyPr>
          <a:lstStyle/>
          <a:p>
            <a:r>
              <a:rPr lang="en-US" dirty="0" smtClean="0"/>
              <a:t>https://upload.wikimedia.org/wikipedia/commons/7/76/Istorical_GDP_growth_of_Thailand.png</a:t>
            </a:r>
            <a:endParaRPr lang="en-US" dirty="0"/>
          </a:p>
        </p:txBody>
      </p:sp>
    </p:spTree>
    <p:extLst>
      <p:ext uri="{BB962C8B-B14F-4D97-AF65-F5344CB8AC3E}">
        <p14:creationId xmlns:p14="http://schemas.microsoft.com/office/powerpoint/2010/main" val="4241063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Burma (Myanmar)</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74499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951</Words>
  <Application>Microsoft Office PowerPoint</Application>
  <PresentationFormat>Custom</PresentationFormat>
  <Paragraphs>111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Thailand</vt:lpstr>
      <vt:lpstr>PowerPoint Presentation</vt:lpstr>
      <vt:lpstr>PowerPoint Presentation</vt:lpstr>
      <vt:lpstr>PowerPoint Presentation</vt:lpstr>
      <vt:lpstr>PowerPoint Presentation</vt:lpstr>
      <vt:lpstr>PowerPoint Presentation</vt:lpstr>
      <vt:lpstr>Government</vt:lpstr>
      <vt:lpstr>PowerPoint Presentation</vt:lpstr>
      <vt:lpstr>Burma (Myanmar)</vt:lpstr>
      <vt:lpstr>On Map </vt:lpstr>
      <vt:lpstr>Ethnic Groups, Religions and Regions</vt:lpstr>
      <vt:lpstr>Chronology: Burma (Myanmar) </vt:lpstr>
      <vt:lpstr>PowerPoint Presentation</vt:lpstr>
      <vt:lpstr>PowerPoint Presentation</vt:lpstr>
      <vt:lpstr>Burma's Saffron Revolution (2008)</vt:lpstr>
      <vt:lpstr>The Rohingya Crisis</vt:lpstr>
      <vt:lpstr>PowerPoint Presentation</vt:lpstr>
      <vt:lpstr>PowerPoint Presentation</vt:lpstr>
      <vt:lpstr>PowerPoint Presentation</vt:lpstr>
      <vt:lpstr>Comparison between Thailand and Burma</vt:lpstr>
    </vt:vector>
  </TitlesOfParts>
  <Company>CSI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Myanmar (Burma)</dc:title>
  <dc:creator>Ming Xia</dc:creator>
  <cp:lastModifiedBy>Ming Xia</cp:lastModifiedBy>
  <cp:revision>27</cp:revision>
  <dcterms:created xsi:type="dcterms:W3CDTF">2016-11-21T21:35:50Z</dcterms:created>
  <dcterms:modified xsi:type="dcterms:W3CDTF">2017-05-02T01:42:34Z</dcterms:modified>
</cp:coreProperties>
</file>